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76" r:id="rId4"/>
    <p:sldId id="278" r:id="rId5"/>
    <p:sldId id="277" r:id="rId6"/>
    <p:sldId id="281" r:id="rId7"/>
    <p:sldId id="279" r:id="rId8"/>
    <p:sldId id="280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8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6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0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1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0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3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7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0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83CE-C922-4F9E-8F9B-A65545ECF0C5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75F1-5DAE-4ED2-9265-8AE6450F0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NULL" TargetMode="External"/><Relationship Id="rId7" Type="http://schemas.openxmlformats.org/officeDocument/2006/relationships/audio" Target="../media/media12.mp3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microsoft.com/office/2007/relationships/media" Target="../media/media12.mp3"/><Relationship Id="rId11" Type="http://schemas.openxmlformats.org/officeDocument/2006/relationships/image" Target="../media/image2.png"/><Relationship Id="rId5" Type="http://schemas.microsoft.com/office/2007/relationships/media" Target="../media/media11.mp3"/><Relationship Id="rId10" Type="http://schemas.openxmlformats.org/officeDocument/2006/relationships/image" Target="../media/image5.png"/><Relationship Id="rId4" Type="http://schemas.microsoft.com/office/2007/relationships/media" Target="../media/media10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4.mp3"/><Relationship Id="rId7" Type="http://schemas.openxmlformats.org/officeDocument/2006/relationships/image" Target="../media/image7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73904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с двумя неизвестными. 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уравнений.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41272"/>
            <a:ext cx="9144000" cy="1051605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Занятие 1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556955" y="6135570"/>
            <a:ext cx="2061219" cy="5313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641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498" y="457199"/>
            <a:ext cx="6132784" cy="2443656"/>
          </a:xfrm>
        </p:spPr>
        <p:txBody>
          <a:bodyPr anchor="t">
            <a:normAutofit/>
          </a:bodyPr>
          <a:lstStyle/>
          <a:p>
            <a:r>
              <a:rPr lang="ru-RU" sz="2800" dirty="0" smtClean="0"/>
              <a:t>Мама-слониха разрешила слоненку  Васе купить себе сладостей и дала ему 100 рублей. Тростниковый сахар стоит 12 рублей за килограмм, а свекольный 10 рублей </a:t>
            </a:r>
            <a:r>
              <a:rPr lang="ru-RU" sz="2800" dirty="0"/>
              <a:t>за килограмм</a:t>
            </a:r>
            <a:r>
              <a:rPr lang="ru-RU" sz="2800" dirty="0" smtClean="0"/>
              <a:t>. Сколько и какого сахара может купить Вася?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498" y="3026979"/>
            <a:ext cx="5927833" cy="363507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Составим равенство, соответствующее решению задачи. Пусть слоненок купил </a:t>
            </a:r>
            <a:r>
              <a:rPr lang="en-US" sz="2400" dirty="0" smtClean="0"/>
              <a:t>t </a:t>
            </a:r>
            <a:r>
              <a:rPr lang="ru-RU" sz="2400" dirty="0" smtClean="0"/>
              <a:t>кг тростникового и </a:t>
            </a:r>
            <a:r>
              <a:rPr lang="en-US" sz="2400" dirty="0" smtClean="0"/>
              <a:t>s </a:t>
            </a:r>
            <a:r>
              <a:rPr lang="ru-RU" sz="2400" dirty="0" smtClean="0"/>
              <a:t>кг свекольного сахара. Тогда 12</a:t>
            </a:r>
            <a:r>
              <a:rPr lang="en-US" sz="2400" dirty="0" smtClean="0"/>
              <a:t>t + 10s = 100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Если </a:t>
            </a:r>
            <a:r>
              <a:rPr lang="en-US" sz="2400" dirty="0" smtClean="0"/>
              <a:t>t</a:t>
            </a:r>
            <a:r>
              <a:rPr lang="ru-RU" sz="2400" dirty="0" smtClean="0"/>
              <a:t>=5, то 12∙ 5 +10</a:t>
            </a:r>
            <a:r>
              <a:rPr lang="en-US" sz="2400" dirty="0"/>
              <a:t>s</a:t>
            </a:r>
            <a:r>
              <a:rPr lang="en-US" sz="2400" dirty="0" smtClean="0"/>
              <a:t> </a:t>
            </a:r>
            <a:r>
              <a:rPr lang="ru-RU" sz="2400" dirty="0" smtClean="0"/>
              <a:t>= 100,</a:t>
            </a:r>
            <a:br>
              <a:rPr lang="ru-RU" sz="2400" dirty="0" smtClean="0"/>
            </a:br>
            <a:r>
              <a:rPr lang="ru-RU" sz="2400" dirty="0" smtClean="0"/>
              <a:t>10</a:t>
            </a:r>
            <a:r>
              <a:rPr lang="en-US" sz="2400" dirty="0" smtClean="0"/>
              <a:t>s</a:t>
            </a:r>
            <a:r>
              <a:rPr lang="ru-RU" sz="2400" dirty="0" smtClean="0"/>
              <a:t> =100 – 60</a:t>
            </a:r>
            <a:br>
              <a:rPr lang="ru-RU" sz="2400" dirty="0" smtClean="0"/>
            </a:br>
            <a:r>
              <a:rPr lang="ru-RU" sz="2400" dirty="0"/>
              <a:t>10</a:t>
            </a:r>
            <a:r>
              <a:rPr lang="en-US" sz="2400" dirty="0"/>
              <a:t>s</a:t>
            </a:r>
            <a:r>
              <a:rPr lang="ru-RU" sz="2400" dirty="0"/>
              <a:t> </a:t>
            </a:r>
            <a:r>
              <a:rPr lang="ru-RU" sz="2400" dirty="0" smtClean="0"/>
              <a:t>=40</a:t>
            </a:r>
            <a:br>
              <a:rPr lang="ru-RU" sz="2400" dirty="0" smtClean="0"/>
            </a:br>
            <a:r>
              <a:rPr lang="en-US" sz="2400" dirty="0" smtClean="0"/>
              <a:t>s</a:t>
            </a:r>
            <a:r>
              <a:rPr lang="ru-RU" sz="2400" dirty="0" smtClean="0"/>
              <a:t> = 40:10</a:t>
            </a:r>
            <a:br>
              <a:rPr lang="ru-RU" sz="2400" dirty="0" smtClean="0"/>
            </a:br>
            <a:r>
              <a:rPr lang="en-US" sz="2400" dirty="0"/>
              <a:t>s</a:t>
            </a:r>
            <a:r>
              <a:rPr lang="ru-RU" sz="2400" dirty="0"/>
              <a:t> </a:t>
            </a:r>
            <a:r>
              <a:rPr lang="ru-RU" sz="2400" dirty="0" smtClean="0"/>
              <a:t>=4</a:t>
            </a:r>
            <a:br>
              <a:rPr lang="ru-RU" sz="2400" dirty="0" smtClean="0"/>
            </a:br>
            <a:r>
              <a:rPr lang="ru-RU" sz="2400" dirty="0" smtClean="0"/>
              <a:t>Итак, Вася может купить 5 кг тростникового и 4 кг свекольного сахара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2" y="331076"/>
            <a:ext cx="4208079" cy="6011541"/>
          </a:xfrm>
          <a:prstGeom prst="rect">
            <a:avLst/>
          </a:prstGeom>
        </p:spPr>
      </p:pic>
      <p:pic>
        <p:nvPicPr>
          <p:cNvPr id="7" name="7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312" y="457199"/>
            <a:ext cx="609600" cy="609600"/>
          </a:xfrm>
          <a:prstGeom prst="rect">
            <a:avLst/>
          </a:prstGeom>
        </p:spPr>
      </p:pic>
      <p:pic>
        <p:nvPicPr>
          <p:cNvPr id="8" name="72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84319" y="1374227"/>
            <a:ext cx="609600" cy="60960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9556955" y="6135570"/>
            <a:ext cx="2061219" cy="5313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77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498" y="1254807"/>
            <a:ext cx="5927833" cy="24446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 если </a:t>
            </a:r>
            <a:r>
              <a:rPr lang="en-US" sz="2400" dirty="0" smtClean="0"/>
              <a:t>t</a:t>
            </a:r>
            <a:r>
              <a:rPr lang="ru-RU" sz="2400" dirty="0" smtClean="0"/>
              <a:t>=1, то 12∙ 1 +10</a:t>
            </a:r>
            <a:r>
              <a:rPr lang="en-US" sz="2400" dirty="0"/>
              <a:t>s</a:t>
            </a:r>
            <a:r>
              <a:rPr lang="en-US" sz="2400" dirty="0" smtClean="0"/>
              <a:t> </a:t>
            </a:r>
            <a:r>
              <a:rPr lang="ru-RU" sz="2400" dirty="0" smtClean="0"/>
              <a:t>= 100,</a:t>
            </a:r>
            <a:br>
              <a:rPr lang="ru-RU" sz="2400" dirty="0" smtClean="0"/>
            </a:br>
            <a:r>
              <a:rPr lang="ru-RU" sz="2400" dirty="0" smtClean="0"/>
              <a:t>10</a:t>
            </a:r>
            <a:r>
              <a:rPr lang="en-US" sz="2400" dirty="0" smtClean="0"/>
              <a:t>s</a:t>
            </a:r>
            <a:r>
              <a:rPr lang="ru-RU" sz="2400" dirty="0" smtClean="0"/>
              <a:t> =100 – 12</a:t>
            </a:r>
            <a:br>
              <a:rPr lang="ru-RU" sz="2400" dirty="0" smtClean="0"/>
            </a:br>
            <a:r>
              <a:rPr lang="ru-RU" sz="2400" dirty="0"/>
              <a:t>10</a:t>
            </a:r>
            <a:r>
              <a:rPr lang="en-US" sz="2400" dirty="0"/>
              <a:t>s</a:t>
            </a:r>
            <a:r>
              <a:rPr lang="ru-RU" sz="2400" dirty="0"/>
              <a:t> </a:t>
            </a:r>
            <a:r>
              <a:rPr lang="ru-RU" sz="2400" dirty="0" smtClean="0"/>
              <a:t>=88</a:t>
            </a:r>
            <a:br>
              <a:rPr lang="ru-RU" sz="2400" dirty="0" smtClean="0"/>
            </a:br>
            <a:r>
              <a:rPr lang="en-US" sz="2400" dirty="0" smtClean="0"/>
              <a:t>s</a:t>
            </a:r>
            <a:r>
              <a:rPr lang="ru-RU" sz="2400" dirty="0" smtClean="0"/>
              <a:t> = 88:10</a:t>
            </a:r>
            <a:br>
              <a:rPr lang="ru-RU" sz="2400" dirty="0" smtClean="0"/>
            </a:br>
            <a:r>
              <a:rPr lang="en-US" sz="2400" dirty="0"/>
              <a:t>s</a:t>
            </a:r>
            <a:r>
              <a:rPr lang="ru-RU" sz="2400" dirty="0"/>
              <a:t> </a:t>
            </a:r>
            <a:r>
              <a:rPr lang="ru-RU" sz="2400" dirty="0" smtClean="0"/>
              <a:t>=8,8</a:t>
            </a:r>
            <a:br>
              <a:rPr lang="ru-RU" sz="2400" dirty="0" smtClean="0"/>
            </a:br>
            <a:r>
              <a:rPr lang="ru-RU" sz="2400" dirty="0" smtClean="0"/>
              <a:t>Тогда Вася может купить 1 кг тростникового и 8,8 кг свекольного сахара.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2" y="331076"/>
            <a:ext cx="4208079" cy="601154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4498" y="331076"/>
            <a:ext cx="5449045" cy="923731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Математическая модель задачи</a:t>
            </a:r>
            <a:br>
              <a:rPr lang="ru-RU" dirty="0" smtClean="0"/>
            </a:br>
            <a:r>
              <a:rPr lang="ru-RU" dirty="0" smtClean="0"/>
              <a:t>12</a:t>
            </a:r>
            <a:r>
              <a:rPr lang="en-US" dirty="0"/>
              <a:t>t + 10s = 100</a:t>
            </a:r>
            <a:br>
              <a:rPr lang="en-US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3"/>
              <p:cNvSpPr txBox="1">
                <a:spLocks/>
              </p:cNvSpPr>
              <p:nvPr/>
            </p:nvSpPr>
            <p:spPr>
              <a:xfrm>
                <a:off x="504498" y="4116194"/>
                <a:ext cx="5927833" cy="22264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 smtClean="0"/>
                  <a:t>Понятно, что таких вариантов можно подобрать огромное количество. В том числе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</a:t>
                </a:r>
                <a:r>
                  <a:rPr lang="ru-RU" sz="2400" dirty="0" smtClean="0"/>
                  <a:t>= 0 и </a:t>
                </a:r>
                <a:r>
                  <a:rPr lang="en-US" sz="2400" dirty="0" smtClean="0"/>
                  <a:t>s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= </a:t>
                </a:r>
                <a:r>
                  <a:rPr lang="ru-RU" sz="2400" dirty="0" smtClean="0"/>
                  <a:t>10 или </a:t>
                </a:r>
                <a:r>
                  <a:rPr lang="en-US" sz="2400" dirty="0"/>
                  <a:t>t</a:t>
                </a:r>
                <a:r>
                  <a:rPr lang="ru-RU" sz="2400" dirty="0" smtClean="0"/>
                  <a:t>=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 </a:t>
                </a:r>
                <a:r>
                  <a:rPr lang="ru-RU" sz="2400" dirty="0"/>
                  <a:t>и </a:t>
                </a:r>
                <a:r>
                  <a:rPr lang="en-US" sz="2400" dirty="0"/>
                  <a:t>s</a:t>
                </a:r>
                <a:r>
                  <a:rPr lang="ru-RU" sz="2400" dirty="0"/>
                  <a:t> = </a:t>
                </a:r>
                <a:r>
                  <a:rPr lang="ru-RU" sz="2400" dirty="0" smtClean="0"/>
                  <a:t>0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8" y="4116194"/>
                <a:ext cx="5927833" cy="2226423"/>
              </a:xfrm>
              <a:prstGeom prst="rect">
                <a:avLst/>
              </a:prstGeom>
              <a:blipFill>
                <a:blip r:embed="rId5"/>
                <a:stretch>
                  <a:fillRect l="-1646" t="-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4300" y="645207"/>
            <a:ext cx="609600" cy="6096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556955" y="6135570"/>
            <a:ext cx="2061219" cy="5313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224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498" y="1254807"/>
            <a:ext cx="5927833" cy="24446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Можно представить себе совсем фантастический вариант.</a:t>
            </a:r>
          </a:p>
          <a:p>
            <a:r>
              <a:rPr lang="ru-RU" sz="2400" dirty="0" smtClean="0"/>
              <a:t>У Васи есть 2 кг свекольного сахара, но он его не очень любит, а магазин может обменять свекольный сахар на тростниковый. Тогда </a:t>
            </a:r>
            <a:r>
              <a:rPr lang="en-US" sz="2400" dirty="0"/>
              <a:t>t</a:t>
            </a:r>
            <a:r>
              <a:rPr lang="ru-RU" sz="2400" dirty="0"/>
              <a:t>= </a:t>
            </a:r>
            <a:r>
              <a:rPr lang="ru-RU" sz="2400" dirty="0" smtClean="0"/>
              <a:t>10 </a:t>
            </a:r>
            <a:r>
              <a:rPr lang="ru-RU" sz="2400" dirty="0"/>
              <a:t>и </a:t>
            </a:r>
            <a:r>
              <a:rPr lang="en-US" sz="2400" dirty="0"/>
              <a:t>s</a:t>
            </a:r>
            <a:r>
              <a:rPr lang="ru-RU" sz="2400" dirty="0"/>
              <a:t> = </a:t>
            </a:r>
            <a:r>
              <a:rPr lang="ru-RU" sz="2400" dirty="0" smtClean="0"/>
              <a:t>-2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2" y="331076"/>
            <a:ext cx="4208079" cy="601154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4498" y="331076"/>
            <a:ext cx="5449045" cy="923731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Математическая модель задачи</a:t>
            </a:r>
            <a:br>
              <a:rPr lang="ru-RU" dirty="0" smtClean="0"/>
            </a:br>
            <a:r>
              <a:rPr lang="ru-RU" dirty="0" smtClean="0"/>
              <a:t>12</a:t>
            </a:r>
            <a:r>
              <a:rPr lang="en-US" dirty="0"/>
              <a:t>t + 10s = 100</a:t>
            </a:r>
            <a:br>
              <a:rPr lang="en-US" dirty="0"/>
            </a:br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04498" y="3699427"/>
            <a:ext cx="5449045" cy="2355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>
                <a:latin typeface="+mn-lt"/>
                <a:ea typeface="+mn-ea"/>
                <a:cs typeface="+mn-cs"/>
              </a:rPr>
              <a:t>ОПРЕДЕЛЕНИЕ</a:t>
            </a:r>
          </a:p>
          <a:p>
            <a:r>
              <a:rPr lang="ru-RU" sz="2400" dirty="0">
                <a:latin typeface="+mn-lt"/>
                <a:ea typeface="+mn-ea"/>
                <a:cs typeface="+mn-cs"/>
              </a:rPr>
              <a:t>Равенство вида</a:t>
            </a:r>
            <a:br>
              <a:rPr lang="ru-RU" sz="2400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ax + by = c</a:t>
            </a:r>
            <a:r>
              <a:rPr lang="ru-RU" sz="2400" b="1" dirty="0"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latin typeface="+mn-lt"/>
                <a:ea typeface="+mn-ea"/>
                <a:cs typeface="+mn-cs"/>
              </a:rPr>
              <a:t>, где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х и у – неизвестные , а </a:t>
            </a:r>
            <a:r>
              <a:rPr lang="ru-RU" sz="2400" dirty="0">
                <a:latin typeface="+mn-lt"/>
                <a:ea typeface="+mn-ea"/>
                <a:cs typeface="+mn-cs"/>
              </a:rPr>
              <a:t>хотя бы одно из чисел </a:t>
            </a:r>
            <a:r>
              <a:rPr lang="en-US" sz="2400" dirty="0">
                <a:latin typeface="+mn-lt"/>
                <a:ea typeface="+mn-ea"/>
                <a:cs typeface="+mn-cs"/>
              </a:rPr>
              <a:t> a  </a:t>
            </a:r>
            <a:r>
              <a:rPr lang="ru-RU" sz="2400" dirty="0">
                <a:latin typeface="+mn-lt"/>
                <a:ea typeface="+mn-ea"/>
                <a:cs typeface="+mn-cs"/>
              </a:rPr>
              <a:t>или  </a:t>
            </a:r>
            <a:r>
              <a:rPr lang="en-US" sz="2400" dirty="0">
                <a:latin typeface="+mn-lt"/>
                <a:ea typeface="+mn-ea"/>
                <a:cs typeface="+mn-cs"/>
              </a:rPr>
              <a:t>b</a:t>
            </a:r>
            <a:r>
              <a:rPr lang="ru-RU" sz="2400" dirty="0">
                <a:latin typeface="+mn-lt"/>
                <a:ea typeface="+mn-ea"/>
                <a:cs typeface="+mn-cs"/>
              </a:rPr>
              <a:t> не равно нулю – называют линейным уравнением с двумя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неизвестными.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7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6455" y="331076"/>
            <a:ext cx="609600" cy="609600"/>
          </a:xfrm>
          <a:prstGeom prst="rect">
            <a:avLst/>
          </a:prstGeom>
        </p:spPr>
      </p:pic>
      <p:pic>
        <p:nvPicPr>
          <p:cNvPr id="5" name="7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4300" y="1867517"/>
            <a:ext cx="609600" cy="60960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9556955" y="6135570"/>
            <a:ext cx="2061219" cy="5313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87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708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/>
          <p:cNvSpPr txBox="1">
            <a:spLocks/>
          </p:cNvSpPr>
          <p:nvPr/>
        </p:nvSpPr>
        <p:spPr>
          <a:xfrm>
            <a:off x="476215" y="4778239"/>
            <a:ext cx="10907132" cy="639308"/>
          </a:xfrm>
          <a:prstGeom prst="rect">
            <a:avLst/>
          </a:prstGeom>
        </p:spPr>
        <p:txBody>
          <a:bodyPr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Щелкни по той паре чисел, которая является решением уравнения</a:t>
            </a:r>
          </a:p>
          <a:p>
            <a:r>
              <a:rPr lang="ru-RU" sz="4600" dirty="0" smtClean="0">
                <a:latin typeface="+mn-lt"/>
                <a:ea typeface="+mn-ea"/>
                <a:cs typeface="+mn-cs"/>
              </a:rPr>
              <a:t>(решением являются три пары) </a:t>
            </a:r>
            <a:endParaRPr lang="ru-RU" dirty="0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266421" y="288663"/>
            <a:ext cx="11326720" cy="111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latin typeface="+mn-lt"/>
                <a:ea typeface="+mn-ea"/>
                <a:cs typeface="+mn-cs"/>
              </a:rPr>
              <a:t>ОПРЕДЕЛЕНИЕ: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Равенство </a:t>
            </a:r>
            <a:r>
              <a:rPr lang="ru-RU" sz="2400" dirty="0">
                <a:latin typeface="+mn-lt"/>
                <a:ea typeface="+mn-ea"/>
                <a:cs typeface="+mn-cs"/>
              </a:rPr>
              <a:t>вида</a:t>
            </a:r>
            <a:br>
              <a:rPr lang="ru-RU" sz="2400" dirty="0">
                <a:latin typeface="+mn-lt"/>
                <a:ea typeface="+mn-ea"/>
                <a:cs typeface="+mn-cs"/>
              </a:rPr>
            </a:br>
            <a:r>
              <a:rPr lang="en-US" sz="2400" b="1" dirty="0">
                <a:latin typeface="+mn-lt"/>
                <a:ea typeface="+mn-ea"/>
                <a:cs typeface="+mn-cs"/>
              </a:rPr>
              <a:t>ax + by = c</a:t>
            </a:r>
            <a:r>
              <a:rPr lang="ru-RU" sz="2400" b="1" dirty="0"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latin typeface="+mn-lt"/>
                <a:ea typeface="+mn-ea"/>
                <a:cs typeface="+mn-cs"/>
              </a:rPr>
              <a:t>, где </a:t>
            </a:r>
            <a:r>
              <a:rPr lang="ru-RU" sz="2400" dirty="0" err="1"/>
              <a:t>где</a:t>
            </a:r>
            <a:r>
              <a:rPr lang="ru-RU" sz="2400" dirty="0"/>
              <a:t> х и у – неизвестные , а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хотя </a:t>
            </a:r>
            <a:r>
              <a:rPr lang="ru-RU" sz="2400" dirty="0">
                <a:latin typeface="+mn-lt"/>
                <a:ea typeface="+mn-ea"/>
                <a:cs typeface="+mn-cs"/>
              </a:rPr>
              <a:t>бы одно из чисел </a:t>
            </a:r>
            <a:r>
              <a:rPr lang="en-US" sz="2400" dirty="0">
                <a:latin typeface="+mn-lt"/>
                <a:ea typeface="+mn-ea"/>
                <a:cs typeface="+mn-cs"/>
              </a:rPr>
              <a:t> a  </a:t>
            </a:r>
            <a:r>
              <a:rPr lang="ru-RU" sz="2400" dirty="0">
                <a:latin typeface="+mn-lt"/>
                <a:ea typeface="+mn-ea"/>
                <a:cs typeface="+mn-cs"/>
              </a:rPr>
              <a:t>или  </a:t>
            </a:r>
            <a:r>
              <a:rPr lang="en-US" sz="2400" dirty="0">
                <a:latin typeface="+mn-lt"/>
                <a:ea typeface="+mn-ea"/>
                <a:cs typeface="+mn-cs"/>
              </a:rPr>
              <a:t>b</a:t>
            </a:r>
            <a:r>
              <a:rPr lang="ru-RU" sz="2400" dirty="0">
                <a:latin typeface="+mn-lt"/>
                <a:ea typeface="+mn-ea"/>
                <a:cs typeface="+mn-cs"/>
              </a:rPr>
              <a:t> не равно нулю – называют линейным уравнением с двумя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неизвестными.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11334" y="1555854"/>
            <a:ext cx="10950386" cy="2111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latin typeface="+mn-lt"/>
                <a:ea typeface="+mn-ea"/>
                <a:cs typeface="+mn-cs"/>
              </a:rPr>
              <a:t>Решить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 такое уравнение 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ax </a:t>
            </a:r>
            <a:r>
              <a:rPr lang="en-US" sz="2400" b="1" dirty="0">
                <a:latin typeface="+mn-lt"/>
                <a:ea typeface="+mn-ea"/>
                <a:cs typeface="+mn-cs"/>
              </a:rPr>
              <a:t>+ by = c</a:t>
            </a:r>
            <a:r>
              <a:rPr lang="ru-RU" sz="2400" b="1" dirty="0"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, значит найти такую </a:t>
            </a:r>
            <a:r>
              <a:rPr lang="ru-RU" sz="2400" u="sng" dirty="0" smtClean="0">
                <a:latin typeface="+mn-lt"/>
                <a:ea typeface="+mn-ea"/>
                <a:cs typeface="+mn-cs"/>
              </a:rPr>
              <a:t>упорядоченную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 пару чисел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(</a:t>
            </a:r>
            <a:r>
              <a:rPr lang="en-US" sz="2400" b="1" dirty="0" err="1" smtClean="0">
                <a:latin typeface="+mn-lt"/>
                <a:ea typeface="+mn-ea"/>
                <a:cs typeface="+mn-cs"/>
              </a:rPr>
              <a:t>x;y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)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, при подстановке которых в уравнение получается верное числовое равенство.</a:t>
            </a:r>
          </a:p>
          <a:p>
            <a:r>
              <a:rPr lang="ru-RU" sz="2400" dirty="0" smtClean="0">
                <a:latin typeface="+mn-lt"/>
                <a:ea typeface="+mn-ea"/>
                <a:cs typeface="+mn-cs"/>
              </a:rPr>
              <a:t>Например, для уравнения х + у= 7 пара чисел (3;4) является решением, т.к. 3+4=7,</a:t>
            </a:r>
          </a:p>
          <a:p>
            <a:r>
              <a:rPr lang="ru-RU" sz="2400" dirty="0" smtClean="0">
                <a:latin typeface="+mn-lt"/>
                <a:ea typeface="+mn-ea"/>
                <a:cs typeface="+mn-cs"/>
              </a:rPr>
              <a:t>Но и пара чисел (-8 ;15) тоже является  решением  уравнения, т.к. (-8) + 15 = 7</a:t>
            </a:r>
            <a:endParaRPr lang="ru-RU" sz="2400" dirty="0">
              <a:latin typeface="+mn-lt"/>
              <a:ea typeface="+mn-ea"/>
              <a:cs typeface="+mn-cs"/>
            </a:endParaRPr>
          </a:p>
          <a:p>
            <a:endParaRPr lang="ru-RU" sz="1000" dirty="0" smtClean="0"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latin typeface="+mn-lt"/>
                <a:ea typeface="+mn-ea"/>
                <a:cs typeface="+mn-cs"/>
              </a:rPr>
              <a:t>Понятно, что таких пар чисел может быть бесконечное количество.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76215" y="3864942"/>
            <a:ext cx="10907132" cy="639308"/>
          </a:xfrm>
          <a:prstGeom prst="rect">
            <a:avLst/>
          </a:prstGeom>
        </p:spPr>
        <p:txBody>
          <a:bodyPr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>
                <a:latin typeface="+mn-lt"/>
                <a:ea typeface="+mn-ea"/>
                <a:cs typeface="+mn-cs"/>
              </a:rPr>
              <a:t>Определи, какие из приведённых пар чисел являются решениями данного уравнения </a:t>
            </a:r>
            <a:r>
              <a:rPr lang="ru-RU" sz="4600" dirty="0" smtClean="0">
                <a:latin typeface="+mn-lt"/>
                <a:ea typeface="+mn-ea"/>
                <a:cs typeface="+mn-cs"/>
              </a:rPr>
              <a:t> 12х</a:t>
            </a:r>
            <a:r>
              <a:rPr lang="en-US" sz="46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4600" dirty="0">
                <a:latin typeface="+mn-lt"/>
                <a:ea typeface="+mn-ea"/>
                <a:cs typeface="+mn-cs"/>
              </a:rPr>
              <a:t>+ 10</a:t>
            </a:r>
            <a:r>
              <a:rPr lang="ru-RU" sz="4600" dirty="0">
                <a:latin typeface="+mn-lt"/>
                <a:ea typeface="+mn-ea"/>
                <a:cs typeface="+mn-cs"/>
              </a:rPr>
              <a:t>у</a:t>
            </a:r>
            <a:r>
              <a:rPr lang="en-US" sz="4600" dirty="0">
                <a:latin typeface="+mn-lt"/>
                <a:ea typeface="+mn-ea"/>
                <a:cs typeface="+mn-cs"/>
              </a:rPr>
              <a:t> = </a:t>
            </a:r>
            <a:r>
              <a:rPr lang="en-US" sz="4600" dirty="0" smtClean="0">
                <a:latin typeface="+mn-lt"/>
                <a:ea typeface="+mn-ea"/>
                <a:cs typeface="+mn-cs"/>
              </a:rPr>
              <a:t>100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76215" y="5691428"/>
            <a:ext cx="1296601" cy="580214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(5;4)</a:t>
            </a: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276670" y="5691428"/>
            <a:ext cx="1296601" cy="580214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(4;5)</a:t>
            </a:r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730831" y="5598122"/>
            <a:ext cx="1721675" cy="729504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(8;0,4)</a:t>
            </a: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610066" y="5691428"/>
            <a:ext cx="2470244" cy="56638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(8,5; 0,2)</a:t>
            </a:r>
            <a:endParaRPr lang="ru-RU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7876363" y="5715030"/>
            <a:ext cx="2470244" cy="56638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(-1; 11,2)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526557" y="3495059"/>
            <a:ext cx="2823905" cy="2018383"/>
          </a:xfrm>
          <a:prstGeom prst="cloudCallout">
            <a:avLst>
              <a:gd name="adj1" fmla="val 33604"/>
              <a:gd name="adj2" fmla="val 6598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УПС!!!!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649087" y="3466216"/>
            <a:ext cx="2823905" cy="2018383"/>
          </a:xfrm>
          <a:prstGeom prst="cloudCallout">
            <a:avLst>
              <a:gd name="adj1" fmla="val -45466"/>
              <a:gd name="adj2" fmla="val 6071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УПС!!!!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5" name="7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3347" y="521283"/>
            <a:ext cx="609600" cy="609600"/>
          </a:xfrm>
          <a:prstGeom prst="rect">
            <a:avLst/>
          </a:prstGeom>
        </p:spPr>
      </p:pic>
      <p:pic>
        <p:nvPicPr>
          <p:cNvPr id="16" name="7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6920" y="3508211"/>
            <a:ext cx="609600" cy="6096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931728" y="6223865"/>
            <a:ext cx="2061219" cy="5313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196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6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172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4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628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6628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662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6628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6628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662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  <p:bldP spid="2" grpId="0"/>
      <p:bldP spid="3" grpId="0" uiExpand="1" build="p"/>
      <p:bldP spid="4" grpId="0"/>
      <p:bldP spid="6" grpId="0"/>
      <p:bldP spid="6" grpId="1"/>
      <p:bldP spid="7" grpId="0"/>
      <p:bldP spid="8" grpId="0"/>
      <p:bldP spid="8" grpId="1"/>
      <p:bldP spid="10" grpId="0"/>
      <p:bldP spid="11" grpId="0"/>
      <p:bldP spid="11" grpId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25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Ускоренный способ </a:t>
            </a:r>
            <a:r>
              <a:rPr lang="ru-RU" dirty="0" smtClean="0"/>
              <a:t>нахождения всех возможных решений уравнения с двумя неизвестными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317897"/>
            <a:ext cx="10963941" cy="4231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12х</a:t>
            </a:r>
            <a:r>
              <a:rPr lang="en-US" dirty="0"/>
              <a:t> + 10</a:t>
            </a:r>
            <a:r>
              <a:rPr lang="ru-RU" dirty="0"/>
              <a:t>у</a:t>
            </a:r>
            <a:r>
              <a:rPr lang="en-US" dirty="0"/>
              <a:t> = </a:t>
            </a:r>
            <a:r>
              <a:rPr lang="en-US" dirty="0" smtClean="0"/>
              <a:t>100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Представим себе, что мы знаем чему равен х, тогда решим уравнение относительно у, то есть у  - неизвестная</a:t>
            </a:r>
          </a:p>
          <a:p>
            <a:pPr marL="0" indent="0">
              <a:buNone/>
            </a:pPr>
            <a:r>
              <a:rPr lang="ru-RU" dirty="0" smtClean="0"/>
              <a:t>12х</a:t>
            </a:r>
            <a:r>
              <a:rPr lang="en-US" dirty="0" smtClean="0"/>
              <a:t> + 10</a:t>
            </a:r>
            <a:r>
              <a:rPr lang="ru-RU" dirty="0"/>
              <a:t>у</a:t>
            </a:r>
            <a:r>
              <a:rPr lang="en-US" dirty="0"/>
              <a:t> = </a:t>
            </a:r>
            <a:r>
              <a:rPr lang="en-US" dirty="0" smtClean="0"/>
              <a:t>100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smtClean="0"/>
              <a:t>10</a:t>
            </a:r>
            <a:r>
              <a:rPr lang="ru-RU" dirty="0"/>
              <a:t>у</a:t>
            </a:r>
            <a:r>
              <a:rPr lang="en-US" dirty="0"/>
              <a:t> = </a:t>
            </a:r>
            <a:r>
              <a:rPr lang="en-US" dirty="0" smtClean="0"/>
              <a:t>100</a:t>
            </a:r>
            <a:r>
              <a:rPr lang="ru-RU" dirty="0" smtClean="0"/>
              <a:t> </a:t>
            </a:r>
            <a:r>
              <a:rPr lang="en-US" dirty="0"/>
              <a:t>–</a:t>
            </a:r>
            <a:r>
              <a:rPr lang="ru-RU" dirty="0" smtClean="0"/>
              <a:t> 12х </a:t>
            </a:r>
            <a:r>
              <a:rPr lang="en-US" dirty="0" smtClean="0"/>
              <a:t>|</a:t>
            </a:r>
            <a:r>
              <a:rPr lang="ru-RU" dirty="0" smtClean="0"/>
              <a:t>:10		(</a:t>
            </a:r>
            <a:r>
              <a:rPr lang="en-US" dirty="0" smtClean="0"/>
              <a:t>a-b):c= a:c – b:c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   у = 100:10</a:t>
            </a:r>
            <a:r>
              <a:rPr lang="en-US" dirty="0"/>
              <a:t> – </a:t>
            </a:r>
            <a:r>
              <a:rPr lang="ru-RU" dirty="0" smtClean="0"/>
              <a:t>12х:10</a:t>
            </a:r>
            <a:r>
              <a:rPr lang="en-US" dirty="0" smtClean="0"/>
              <a:t>		(ab):c =(</a:t>
            </a:r>
            <a:r>
              <a:rPr lang="en-US" dirty="0" err="1" smtClean="0"/>
              <a:t>a:c</a:t>
            </a:r>
            <a:r>
              <a:rPr lang="en-US" dirty="0" smtClean="0"/>
              <a:t>)∙b </a:t>
            </a:r>
            <a:r>
              <a:rPr lang="ru-RU" dirty="0" smtClean="0"/>
              <a:t>или </a:t>
            </a:r>
            <a:r>
              <a:rPr lang="en-US" dirty="0" smtClean="0"/>
              <a:t>(</a:t>
            </a:r>
            <a:r>
              <a:rPr lang="en-US" dirty="0" err="1" smtClean="0"/>
              <a:t>b:c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∙a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 </a:t>
            </a:r>
            <a:r>
              <a:rPr lang="ru-RU" dirty="0" smtClean="0"/>
              <a:t>    у = 10</a:t>
            </a:r>
            <a:r>
              <a:rPr lang="en-US" dirty="0"/>
              <a:t> – </a:t>
            </a:r>
            <a:r>
              <a:rPr lang="ru-RU" dirty="0" smtClean="0"/>
              <a:t>1,2х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Тогда если х= 4, то у =10 </a:t>
            </a:r>
            <a:r>
              <a:rPr lang="en-US" dirty="0"/>
              <a:t>–</a:t>
            </a:r>
            <a:r>
              <a:rPr lang="ru-RU" dirty="0" smtClean="0"/>
              <a:t> 1,2</a:t>
            </a:r>
            <a:r>
              <a:rPr lang="en-US" dirty="0" smtClean="0"/>
              <a:t> ∙</a:t>
            </a:r>
            <a:r>
              <a:rPr lang="ru-RU" dirty="0" smtClean="0"/>
              <a:t>4 = 5,2, и если </a:t>
            </a:r>
            <a:r>
              <a:rPr lang="ru-RU" dirty="0"/>
              <a:t>х= </a:t>
            </a:r>
            <a:r>
              <a:rPr lang="ru-RU" dirty="0" smtClean="0"/>
              <a:t>8,5, </a:t>
            </a:r>
            <a:r>
              <a:rPr lang="ru-RU" dirty="0"/>
              <a:t>то у =</a:t>
            </a:r>
            <a:r>
              <a:rPr lang="ru-RU" dirty="0" smtClean="0"/>
              <a:t>10 </a:t>
            </a:r>
            <a:r>
              <a:rPr lang="en-US" dirty="0"/>
              <a:t>–</a:t>
            </a:r>
            <a:r>
              <a:rPr lang="ru-RU" dirty="0" smtClean="0"/>
              <a:t> 1,2</a:t>
            </a:r>
            <a:r>
              <a:rPr lang="en-US" dirty="0" smtClean="0"/>
              <a:t> ∙</a:t>
            </a:r>
            <a:r>
              <a:rPr lang="ru-RU" dirty="0" smtClean="0"/>
              <a:t>8,5 </a:t>
            </a:r>
            <a:r>
              <a:rPr lang="ru-RU" dirty="0"/>
              <a:t>= </a:t>
            </a:r>
            <a:r>
              <a:rPr lang="ru-RU" dirty="0" smtClean="0"/>
              <a:t>= 10 </a:t>
            </a:r>
            <a:r>
              <a:rPr lang="en-US" dirty="0" smtClean="0"/>
              <a:t>–</a:t>
            </a:r>
            <a:r>
              <a:rPr lang="ru-RU" dirty="0" smtClean="0"/>
              <a:t> 10,2 = - 0,2 </a:t>
            </a:r>
            <a:endParaRPr lang="ru-RU" dirty="0"/>
          </a:p>
          <a:p>
            <a:endParaRPr lang="ru-RU" dirty="0"/>
          </a:p>
        </p:txBody>
      </p:sp>
      <p:pic>
        <p:nvPicPr>
          <p:cNvPr id="4" name="761 рез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231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1538177"/>
            <a:ext cx="609600" cy="609600"/>
          </a:xfrm>
          <a:prstGeom prst="rect">
            <a:avLst/>
          </a:prstGeom>
        </p:spPr>
      </p:pic>
      <p:pic>
        <p:nvPicPr>
          <p:cNvPr id="5" name="762 рез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7980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2147776"/>
            <a:ext cx="609600" cy="6096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9556955" y="6135570"/>
            <a:ext cx="2061219" cy="5313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55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499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l="23941" t="37458" r="16070" b="49936"/>
          <a:stretch/>
        </p:blipFill>
        <p:spPr>
          <a:xfrm>
            <a:off x="1653576" y="818696"/>
            <a:ext cx="8500838" cy="1339724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40635" y="201329"/>
            <a:ext cx="11326720" cy="544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u="sng" dirty="0" smtClean="0">
                <a:latin typeface="+mn-lt"/>
                <a:ea typeface="+mn-ea"/>
                <a:cs typeface="+mn-cs"/>
              </a:rPr>
              <a:t>Рассмотрим задачу</a:t>
            </a:r>
            <a:endParaRPr lang="ru-RU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22696" y="2231610"/>
            <a:ext cx="10932876" cy="1787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  <a:ea typeface="+mn-ea"/>
                <a:cs typeface="+mn-cs"/>
              </a:rPr>
              <a:t>Если обозначить через х кг количество сена для одной  лошади, а через у кг количество сена для одной коровы, то для одной лошади и двух коров </a:t>
            </a:r>
            <a:r>
              <a:rPr lang="ru-RU" b="1" dirty="0" smtClean="0">
                <a:latin typeface="+mn-lt"/>
                <a:ea typeface="+mn-ea"/>
                <a:cs typeface="+mn-cs"/>
              </a:rPr>
              <a:t>х+2у=34</a:t>
            </a:r>
            <a:r>
              <a:rPr lang="ru-RU" dirty="0" smtClean="0">
                <a:latin typeface="+mn-lt"/>
                <a:ea typeface="+mn-ea"/>
                <a:cs typeface="+mn-cs"/>
              </a:rPr>
              <a:t>, а для двух лошадей и одной коровы </a:t>
            </a:r>
            <a:r>
              <a:rPr lang="ru-RU" b="1" dirty="0" smtClean="0">
                <a:latin typeface="+mn-lt"/>
                <a:ea typeface="+mn-ea"/>
                <a:cs typeface="+mn-cs"/>
              </a:rPr>
              <a:t>2х+у=35</a:t>
            </a:r>
            <a:r>
              <a:rPr lang="ru-RU" dirty="0" smtClean="0">
                <a:latin typeface="+mn-lt"/>
                <a:ea typeface="+mn-ea"/>
                <a:cs typeface="+mn-cs"/>
              </a:rPr>
              <a:t>.</a:t>
            </a:r>
            <a:endParaRPr lang="ru-RU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2696" y="4019107"/>
            <a:ext cx="10249787" cy="923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  <a:ea typeface="+mn-ea"/>
                <a:cs typeface="+mn-cs"/>
              </a:rPr>
              <a:t>Понятно, что для двух составленных условий значения х и у должны совпадать. </a:t>
            </a:r>
            <a:endParaRPr lang="ru-RU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2"/>
              <p:cNvSpPr txBox="1">
                <a:spLocks/>
              </p:cNvSpPr>
              <p:nvPr/>
            </p:nvSpPr>
            <p:spPr>
              <a:xfrm>
                <a:off x="386998" y="5246354"/>
                <a:ext cx="2533155" cy="114831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х+2у=34</m:t>
                              </m:r>
                            </m:e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2х+у=35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Заголовок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8" y="5246354"/>
                <a:ext cx="2533155" cy="1148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2"/>
          <p:cNvSpPr txBox="1">
            <a:spLocks/>
          </p:cNvSpPr>
          <p:nvPr/>
        </p:nvSpPr>
        <p:spPr>
          <a:xfrm>
            <a:off x="3062176" y="4942512"/>
            <a:ext cx="8293396" cy="175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n-lt"/>
                <a:ea typeface="+mn-ea"/>
                <a:cs typeface="+mn-cs"/>
              </a:rPr>
              <a:t>В этих уравнениях неизвестные числа один и и те же, значит эти уравнения решать нужно совместно. Такие уравнения называют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системой уравнений. </a:t>
            </a:r>
            <a:r>
              <a:rPr lang="ru-RU" sz="2800" dirty="0" smtClean="0">
                <a:latin typeface="+mn-lt"/>
                <a:ea typeface="+mn-ea"/>
                <a:cs typeface="+mn-cs"/>
              </a:rPr>
              <a:t>Записывают с помощью фигурной скобки слева.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2020-04-04 19-22-04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5972" y="1003405"/>
            <a:ext cx="609600" cy="609600"/>
          </a:xfrm>
          <a:prstGeom prst="rect">
            <a:avLst/>
          </a:prstGeom>
        </p:spPr>
      </p:pic>
      <p:pic>
        <p:nvPicPr>
          <p:cNvPr id="10" name="772 рез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219.8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50772" y="1926810"/>
            <a:ext cx="609600" cy="609600"/>
          </a:xfrm>
          <a:prstGeom prst="rect">
            <a:avLst/>
          </a:prstGeom>
        </p:spPr>
      </p:pic>
      <p:pic>
        <p:nvPicPr>
          <p:cNvPr id="11" name="773 рез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993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46664" y="4453445"/>
            <a:ext cx="609600" cy="609600"/>
          </a:xfrm>
          <a:prstGeom prst="rect">
            <a:avLst/>
          </a:prstGeom>
        </p:spPr>
      </p:pic>
      <p:pic>
        <p:nvPicPr>
          <p:cNvPr id="12" name="774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4652" y="3580348"/>
            <a:ext cx="609600" cy="609600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547131" y="6117021"/>
            <a:ext cx="1644869" cy="61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072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781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46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8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90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2"/>
              <p:cNvSpPr txBox="1">
                <a:spLocks/>
              </p:cNvSpPr>
              <p:nvPr/>
            </p:nvSpPr>
            <p:spPr>
              <a:xfrm>
                <a:off x="408263" y="482968"/>
                <a:ext cx="2533155" cy="114831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х+2у=34</m:t>
                              </m:r>
                            </m:e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2х+у=35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Заголовок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63" y="482968"/>
                <a:ext cx="2533155" cy="1148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19768" t="38881" r="23111" b="42805"/>
          <a:stretch/>
        </p:blipFill>
        <p:spPr>
          <a:xfrm>
            <a:off x="2941418" y="170122"/>
            <a:ext cx="8648069" cy="2252748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08263" y="3710602"/>
            <a:ext cx="10907132" cy="9418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+mn-ea"/>
                <a:cs typeface="+mn-cs"/>
              </a:rPr>
              <a:t>Щелкните по той паре чисел, которая является решением системы </a:t>
            </a:r>
            <a:r>
              <a:rPr lang="ru-RU" sz="2800" dirty="0" smtClean="0">
                <a:latin typeface="+mn-lt"/>
                <a:ea typeface="+mn-ea"/>
                <a:cs typeface="+mn-cs"/>
              </a:rPr>
              <a:t>уравнений (одна из пар является решением) </a:t>
            </a:r>
            <a:endParaRPr lang="ru-RU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08263" y="2671149"/>
            <a:ext cx="10907132" cy="726978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>
                <a:latin typeface="+mn-lt"/>
                <a:ea typeface="+mn-ea"/>
                <a:cs typeface="+mn-cs"/>
              </a:rPr>
              <a:t>Определи, какие из приведённых пар чисел являются решениями </a:t>
            </a:r>
            <a:r>
              <a:rPr lang="ru-RU" sz="4600" dirty="0" smtClean="0">
                <a:latin typeface="+mn-lt"/>
                <a:ea typeface="+mn-ea"/>
                <a:cs typeface="+mn-cs"/>
              </a:rPr>
              <a:t>системы. ПРОВЕРИТЬ нужно оба уравнения!!!</a:t>
            </a:r>
            <a:endParaRPr lang="ru-RU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965621" y="5663121"/>
            <a:ext cx="1418438" cy="659800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(24;5)</a:t>
            </a:r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269712" y="5628072"/>
            <a:ext cx="1489290" cy="636198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dirty="0" smtClean="0">
                <a:latin typeface="+mn-lt"/>
                <a:ea typeface="+mn-ea"/>
                <a:cs typeface="+mn-cs"/>
              </a:rPr>
              <a:t>(4;27)</a:t>
            </a: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310116" y="5575678"/>
            <a:ext cx="2026349" cy="72950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dirty="0" smtClean="0">
                <a:latin typeface="+mn-lt"/>
                <a:ea typeface="+mn-ea"/>
                <a:cs typeface="+mn-cs"/>
              </a:rPr>
              <a:t>(12;11)</a:t>
            </a:r>
            <a:endParaRPr lang="ru-RU" sz="43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7612084" y="5546107"/>
            <a:ext cx="2470244" cy="5663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dirty="0" smtClean="0">
                <a:latin typeface="+mn-lt"/>
                <a:ea typeface="+mn-ea"/>
                <a:cs typeface="+mn-cs"/>
              </a:rPr>
              <a:t>(11; 12)</a:t>
            </a:r>
            <a:endParaRPr lang="ru-RU" sz="43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6450349" y="3514839"/>
            <a:ext cx="2823905" cy="2018383"/>
          </a:xfrm>
          <a:prstGeom prst="cloudCallout">
            <a:avLst>
              <a:gd name="adj1" fmla="val 33604"/>
              <a:gd name="adj2" fmla="val 6598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УПС!!!!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190452" y="3332263"/>
            <a:ext cx="2823905" cy="2018383"/>
          </a:xfrm>
          <a:prstGeom prst="cloudCallout">
            <a:avLst>
              <a:gd name="adj1" fmla="val -34170"/>
              <a:gd name="adj2" fmla="val 7125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УПС!!!!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347049" y="3390937"/>
            <a:ext cx="2823905" cy="2018383"/>
          </a:xfrm>
          <a:prstGeom prst="cloudCallout">
            <a:avLst>
              <a:gd name="adj1" fmla="val -25886"/>
              <a:gd name="adj2" fmla="val 733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УПС!!!!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6" name="7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991696"/>
            <a:ext cx="609600" cy="609600"/>
          </a:xfrm>
          <a:prstGeom prst="rect">
            <a:avLst/>
          </a:prstGeom>
        </p:spPr>
      </p:pic>
      <p:pic>
        <p:nvPicPr>
          <p:cNvPr id="17" name="78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9487" y="2224057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9556955" y="6135570"/>
            <a:ext cx="2061219" cy="5313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ДАЛЕЕ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808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6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65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4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2548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648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6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648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Занятие окончено.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за внимание!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Приступайте к решению проверочных заданий.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8520</TotalTime>
  <Words>792</Words>
  <Application>Microsoft Office PowerPoint</Application>
  <PresentationFormat>Широкоэкранный</PresentationFormat>
  <Paragraphs>62</Paragraphs>
  <Slides>9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Уравнение с двумя неизвестными.  Системы уравнений.</vt:lpstr>
      <vt:lpstr>Мама-слониха разрешила слоненку  Васе купить себе сладостей и дала ему 100 рублей. Тростниковый сахар стоит 12 рублей за килограмм, а свекольный 10 рублей за килограмм. Сколько и какого сахара может купить Вася?</vt:lpstr>
      <vt:lpstr>Математическая модель задачи 12t + 10s = 100 </vt:lpstr>
      <vt:lpstr>Математическая модель задачи 12t + 10s = 100 </vt:lpstr>
      <vt:lpstr>Презентация PowerPoint</vt:lpstr>
      <vt:lpstr>Ускоренный способ нахождения всех возможных решений уравнения с двумя неизвестными</vt:lpstr>
      <vt:lpstr>Презентация PowerPoint</vt:lpstr>
      <vt:lpstr>Презентация PowerPoint</vt:lpstr>
      <vt:lpstr>Занятие окончено.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Таля Кириллова</dc:creator>
  <cp:lastModifiedBy>Таля Кириллова</cp:lastModifiedBy>
  <cp:revision>133</cp:revision>
  <dcterms:created xsi:type="dcterms:W3CDTF">2020-03-28T17:27:59Z</dcterms:created>
  <dcterms:modified xsi:type="dcterms:W3CDTF">2020-04-04T17:07:44Z</dcterms:modified>
</cp:coreProperties>
</file>